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s/slide22.xml" ContentType="application/vnd.openxmlformats-officedocument.presentationml.slide+xml"/>
  <Override PartName="/ppt/slides/slide28.xml" ContentType="application/vnd.openxmlformats-officedocument.presentationml.slide+xml"/>
  <Override PartName="/ppt/theme/theme2.xml" ContentType="application/vnd.openxmlformats-officedocument.theme+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s/slide30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11.xml" ContentType="application/vnd.openxmlformats-officedocument.presentationml.slide+xml"/>
  <Override PartName="/ppt/slides/slide18.xml" ContentType="application/vnd.openxmlformats-officedocument.presentationml.slide+xml"/>
  <Override PartName="/ppt/theme/theme3.xml" ContentType="application/vnd.openxmlformats-officedocument.theme+xml"/>
  <Override PartName="/ppt/slideLayouts/slideLayout3.xml" ContentType="application/vnd.openxmlformats-officedocument.presentationml.slideLayout+xml"/>
  <Override PartName="/ppt/slides/slide21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23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26.xml" ContentType="application/vnd.openxmlformats-officedocument.presentationml.slide+xml"/>
  <Override PartName="/ppt/slideMasters/slideMaster1.xml" ContentType="application/vnd.openxmlformats-officedocument.presentationml.slideMaster+xml"/>
  <Override PartName="/ppt/viewProps.xml" ContentType="application/vnd.openxmlformats-officedocument.presentationml.viewProps+xml"/>
  <Override PartName="/ppt/slides/slide25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34.xml" ContentType="application/vnd.openxmlformats-officedocument.presentationml.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37.xml" ContentType="application/vnd.openxmlformats-officedocument.presentationml.slide+xml"/>
  <Override PartName="/ppt/slides/slide10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3.xml" ContentType="application/vnd.openxmlformats-officedocument.presentationml.slide+xml"/>
  <Override PartName="/ppt/presProps.xml" ContentType="application/vnd.openxmlformats-officedocument.presentationml.presProps+xml"/>
  <Default Extension="jpeg" ContentType="image/jpeg"/>
  <Default Extension="png" ContentType="image/pn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27.xml" ContentType="application/vnd.openxmlformats-officedocument.presentationml.slide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slides/slide8.xml" ContentType="application/vnd.openxmlformats-officedocument.presentationml.slide+xml"/>
  <Override PartName="/ppt/slides/slide31.xml" ContentType="application/vnd.openxmlformats-officedocument.presentationml.slide+xml"/>
  <Override PartName="/ppt/slides/slide15.xml" ContentType="application/vnd.openxmlformats-officedocument.presentationml.slide+xml"/>
  <Default Extension="bin" ContentType="application/vnd.openxmlformats-officedocument.presentationml.printerSettings"/>
  <Default Extension="rels" ContentType="application/vnd.openxmlformats-package.relationships+xml"/>
  <Override PartName="/ppt/slides/slide9.xml" ContentType="application/vnd.openxmlformats-officedocument.presentationml.slide+xml"/>
  <Override PartName="/ppt/slides/slide24.xml" ContentType="application/vnd.openxmlformats-officedocument.presentationml.slide+xml"/>
  <Override PartName="/ppt/slides/slide32.xml" ContentType="application/vnd.openxmlformats-officedocument.presentationml.slide+xml"/>
  <Override PartName="/ppt/slides/slide6.xml" ContentType="application/vnd.openxmlformats-officedocument.presentationml.slide+xml"/>
  <Override PartName="/ppt/slides/slide16.xml" ContentType="application/vnd.openxmlformats-officedocument.presentationml.slide+xml"/>
  <Override PartName="/ppt/slides/slide38.xml" ContentType="application/vnd.openxmlformats-officedocument.presentationml.slide+xml"/>
  <Override PartName="/ppt/slides/slide19.xml" ContentType="application/vnd.openxmlformats-officedocument.presentationml.slide+xml"/>
  <Override PartName="/ppt/slides/slide12.xml" ContentType="application/vnd.openxmlformats-officedocument.presentationml.slide+xml"/>
  <Override PartName="/ppt/slides/slide29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40"/>
  </p:notesMasterIdLst>
  <p:handoutMasterIdLst>
    <p:handoutMasterId r:id="rId41"/>
  </p:handoutMasterIdLst>
  <p:sldIdLst>
    <p:sldId id="256" r:id="rId2"/>
    <p:sldId id="371" r:id="rId3"/>
    <p:sldId id="365" r:id="rId4"/>
    <p:sldId id="366" r:id="rId5"/>
    <p:sldId id="368" r:id="rId6"/>
    <p:sldId id="369" r:id="rId7"/>
    <p:sldId id="370" r:id="rId8"/>
    <p:sldId id="367" r:id="rId9"/>
    <p:sldId id="372" r:id="rId10"/>
    <p:sldId id="373" r:id="rId11"/>
    <p:sldId id="374" r:id="rId12"/>
    <p:sldId id="375" r:id="rId13"/>
    <p:sldId id="376" r:id="rId14"/>
    <p:sldId id="377" r:id="rId15"/>
    <p:sldId id="378" r:id="rId16"/>
    <p:sldId id="379" r:id="rId17"/>
    <p:sldId id="380" r:id="rId18"/>
    <p:sldId id="381" r:id="rId19"/>
    <p:sldId id="382" r:id="rId20"/>
    <p:sldId id="383" r:id="rId21"/>
    <p:sldId id="384" r:id="rId22"/>
    <p:sldId id="385" r:id="rId23"/>
    <p:sldId id="386" r:id="rId24"/>
    <p:sldId id="387" r:id="rId25"/>
    <p:sldId id="388" r:id="rId26"/>
    <p:sldId id="389" r:id="rId27"/>
    <p:sldId id="390" r:id="rId28"/>
    <p:sldId id="391" r:id="rId29"/>
    <p:sldId id="392" r:id="rId30"/>
    <p:sldId id="393" r:id="rId31"/>
    <p:sldId id="394" r:id="rId32"/>
    <p:sldId id="395" r:id="rId33"/>
    <p:sldId id="396" r:id="rId34"/>
    <p:sldId id="397" r:id="rId35"/>
    <p:sldId id="398" r:id="rId36"/>
    <p:sldId id="400" r:id="rId37"/>
    <p:sldId id="399" r:id="rId38"/>
    <p:sldId id="340" r:id="rId3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prnWhat="handouts2" clrMode="bw" frameSlides="1"/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 vertBarState="maximized">
    <p:restoredLeft sz="15620"/>
    <p:restoredTop sz="92415" autoAdjust="0"/>
  </p:normalViewPr>
  <p:slideViewPr>
    <p:cSldViewPr snapToObjects="1">
      <p:cViewPr>
        <p:scale>
          <a:sx n="100" d="100"/>
          <a:sy n="100" d="100"/>
        </p:scale>
        <p:origin x="-104" y="-6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tableStyles" Target="tableStyles.xml"/><Relationship Id="rId35" Type="http://schemas.openxmlformats.org/officeDocument/2006/relationships/slide" Target="slides/slide34.xml"/><Relationship Id="rId31" Type="http://schemas.openxmlformats.org/officeDocument/2006/relationships/slide" Target="slides/slide30.xml"/><Relationship Id="rId34" Type="http://schemas.openxmlformats.org/officeDocument/2006/relationships/slide" Target="slides/slide33.xml"/><Relationship Id="rId39" Type="http://schemas.openxmlformats.org/officeDocument/2006/relationships/slide" Target="slides/slide38.xml"/><Relationship Id="rId40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36" Type="http://schemas.openxmlformats.org/officeDocument/2006/relationships/slide" Target="slides/slide35.xml"/><Relationship Id="rId43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9" Type="http://schemas.openxmlformats.org/officeDocument/2006/relationships/slide" Target="slides/slide8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7" Type="http://schemas.openxmlformats.org/officeDocument/2006/relationships/slide" Target="slides/slide26.xml"/><Relationship Id="rId14" Type="http://schemas.openxmlformats.org/officeDocument/2006/relationships/slide" Target="slides/slide13.xml"/><Relationship Id="rId23" Type="http://schemas.openxmlformats.org/officeDocument/2006/relationships/slide" Target="slides/slide22.xml"/><Relationship Id="rId4" Type="http://schemas.openxmlformats.org/officeDocument/2006/relationships/slide" Target="slides/slide3.xml"/><Relationship Id="rId28" Type="http://schemas.openxmlformats.org/officeDocument/2006/relationships/slide" Target="slides/slide27.xml"/><Relationship Id="rId45" Type="http://schemas.openxmlformats.org/officeDocument/2006/relationships/theme" Target="theme/theme1.xml"/><Relationship Id="rId26" Type="http://schemas.openxmlformats.org/officeDocument/2006/relationships/slide" Target="slides/slide25.xml"/><Relationship Id="rId30" Type="http://schemas.openxmlformats.org/officeDocument/2006/relationships/slide" Target="slides/slide29.xml"/><Relationship Id="rId11" Type="http://schemas.openxmlformats.org/officeDocument/2006/relationships/slide" Target="slides/slide10.xml"/><Relationship Id="rId42" Type="http://schemas.openxmlformats.org/officeDocument/2006/relationships/printerSettings" Target="printerSettings/printerSettings1.bin"/><Relationship Id="rId29" Type="http://schemas.openxmlformats.org/officeDocument/2006/relationships/slide" Target="slides/slide28.xml"/><Relationship Id="rId6" Type="http://schemas.openxmlformats.org/officeDocument/2006/relationships/slide" Target="slides/slide5.xml"/><Relationship Id="rId16" Type="http://schemas.openxmlformats.org/officeDocument/2006/relationships/slide" Target="slides/slide15.xml"/><Relationship Id="rId33" Type="http://schemas.openxmlformats.org/officeDocument/2006/relationships/slide" Target="slides/slide32.xml"/><Relationship Id="rId44" Type="http://schemas.openxmlformats.org/officeDocument/2006/relationships/viewProps" Target="viewProps.xml"/><Relationship Id="rId4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9" Type="http://schemas.openxmlformats.org/officeDocument/2006/relationships/slide" Target="slides/slide18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22" Type="http://schemas.openxmlformats.org/officeDocument/2006/relationships/slide" Target="slides/slide21.xml"/><Relationship Id="rId21" Type="http://schemas.openxmlformats.org/officeDocument/2006/relationships/slide" Target="slides/slide20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C5E4DF-F62B-7145-B830-6249BADF95F1}" type="datetimeFigureOut">
              <a:rPr lang="en-US" smtClean="0"/>
              <a:pPr/>
              <a:t>4/23/09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03097B-1EDD-1245-BD6E-F5F256F271F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C4766C-6F4A-1B44-B617-AFF70727E767}" type="datetimeFigureOut">
              <a:rPr lang="en-US" smtClean="0"/>
              <a:pPr/>
              <a:t>4/23/09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03AF3D-E399-294D-8F69-3F888B49472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4/23/09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4/23/09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4/23/09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4/23/09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4/23/09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4/23/09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4/23/09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4/23/09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4/23/09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4/23/09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4/23/09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781BDA-3A75-004C-AD0C-C9F6D96EBFF5}" type="datetimeFigureOut">
              <a:rPr lang="en-US" smtClean="0"/>
              <a:pPr/>
              <a:t>4/23/09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Threading Part</a:t>
            </a:r>
            <a:r>
              <a:rPr lang="en-US" dirty="0" smtClean="0"/>
              <a:t> 3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CS221 – 4/</a:t>
            </a:r>
            <a:r>
              <a:rPr lang="en-US" dirty="0" smtClean="0"/>
              <a:t>24/</a:t>
            </a:r>
            <a:r>
              <a:rPr lang="en-US" dirty="0" smtClean="0"/>
              <a:t>09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Immutable Objects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Pros</a:t>
            </a:r>
          </a:p>
          <a:p>
            <a:pPr lvl="1"/>
            <a:r>
              <a:rPr lang="en-US" dirty="0" smtClean="0"/>
              <a:t>Don’t have the overhead of thread synchronization. Improved performance, reduced complexity</a:t>
            </a:r>
          </a:p>
          <a:p>
            <a:pPr lvl="1"/>
            <a:r>
              <a:rPr lang="en-US" dirty="0" smtClean="0"/>
              <a:t>Generally simple and robust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Cons</a:t>
            </a:r>
          </a:p>
          <a:p>
            <a:pPr lvl="1"/>
            <a:r>
              <a:rPr lang="en-US" dirty="0" smtClean="0"/>
              <a:t>If it changes you need to create a new instance. Minor performance impact.</a:t>
            </a:r>
          </a:p>
          <a:p>
            <a:pPr lvl="1"/>
            <a:r>
              <a:rPr lang="en-US" dirty="0" smtClean="0"/>
              <a:t>Not a good choice for storing sensitive data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Create an Immutable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Don’t provide setter methods</a:t>
            </a:r>
          </a:p>
          <a:p>
            <a:r>
              <a:rPr lang="en-US" dirty="0" smtClean="0"/>
              <a:t>Make all fields final and private</a:t>
            </a:r>
          </a:p>
          <a:p>
            <a:r>
              <a:rPr lang="en-US" dirty="0" smtClean="0"/>
              <a:t>Don’t allow subclasses to override methods</a:t>
            </a:r>
          </a:p>
          <a:p>
            <a:pPr lvl="1"/>
            <a:r>
              <a:rPr lang="en-US" dirty="0" smtClean="0"/>
              <a:t>E.g. Make the class final</a:t>
            </a:r>
          </a:p>
          <a:p>
            <a:r>
              <a:rPr lang="en-US" dirty="0" smtClean="0"/>
              <a:t>Don’t provide any methods that modify mutable objects</a:t>
            </a:r>
          </a:p>
          <a:p>
            <a:r>
              <a:rPr lang="en-US" dirty="0" smtClean="0"/>
              <a:t>Don’t pass references to mutable objects back to the caller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pic>
        <p:nvPicPr>
          <p:cNvPr id="4" name="Picture 3" descr="Picture 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1240789"/>
            <a:ext cx="5562600" cy="5617211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Multi-threaded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Looking at this code…</a:t>
            </a:r>
          </a:p>
          <a:p>
            <a:endParaRPr lang="en-US" dirty="0" smtClean="0"/>
          </a:p>
          <a:p>
            <a:r>
              <a:rPr lang="en-US" dirty="0" smtClean="0"/>
              <a:t>…what problems can you foresee?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Multi-threaded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Thread 1:</a:t>
            </a:r>
          </a:p>
          <a:p>
            <a:pPr lvl="1">
              <a:buNone/>
            </a:pPr>
            <a:r>
              <a:rPr lang="en-US" dirty="0" smtClean="0"/>
              <a:t>	Color color(255, 255, 255, “White”);</a:t>
            </a:r>
          </a:p>
          <a:p>
            <a:pPr lvl="1">
              <a:buNone/>
            </a:pPr>
            <a:r>
              <a:rPr lang="en-US" dirty="0" smtClean="0"/>
              <a:t>	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myColorInt</a:t>
            </a:r>
            <a:r>
              <a:rPr lang="en-US" dirty="0" smtClean="0"/>
              <a:t> = </a:t>
            </a:r>
            <a:r>
              <a:rPr lang="en-US" dirty="0" err="1" smtClean="0"/>
              <a:t>color.getRGB</a:t>
            </a:r>
            <a:r>
              <a:rPr lang="en-US" dirty="0" smtClean="0"/>
              <a:t>();     </a:t>
            </a:r>
            <a:r>
              <a:rPr lang="en-US" dirty="0" smtClean="0"/>
              <a:t> </a:t>
            </a:r>
          </a:p>
          <a:p>
            <a:pPr lvl="1">
              <a:buNone/>
            </a:pPr>
            <a:r>
              <a:rPr lang="en-US" dirty="0" smtClean="0"/>
              <a:t>	</a:t>
            </a:r>
            <a:r>
              <a:rPr lang="en-US" dirty="0" smtClean="0"/>
              <a:t>String </a:t>
            </a:r>
            <a:r>
              <a:rPr lang="en-US" dirty="0" err="1" smtClean="0"/>
              <a:t>myColorName</a:t>
            </a:r>
            <a:r>
              <a:rPr lang="en-US" dirty="0" smtClean="0"/>
              <a:t> = </a:t>
            </a:r>
            <a:r>
              <a:rPr lang="en-US" dirty="0" err="1" smtClean="0"/>
              <a:t>color.getName</a:t>
            </a:r>
            <a:r>
              <a:rPr lang="en-US" dirty="0" smtClean="0"/>
              <a:t>();</a:t>
            </a:r>
            <a:r>
              <a:rPr lang="en-US" dirty="0" smtClean="0"/>
              <a:t> </a:t>
            </a:r>
          </a:p>
          <a:p>
            <a:pPr lvl="1">
              <a:buNone/>
            </a:pPr>
            <a:endParaRPr lang="en-US" dirty="0" smtClean="0"/>
          </a:p>
          <a:p>
            <a:pPr lvl="0"/>
            <a:r>
              <a:rPr lang="en-US" dirty="0" smtClean="0">
                <a:solidFill>
                  <a:prstClr val="black"/>
                </a:solidFill>
              </a:rPr>
              <a:t>Thread</a:t>
            </a:r>
            <a:r>
              <a:rPr lang="en-US" dirty="0" smtClean="0">
                <a:solidFill>
                  <a:prstClr val="black"/>
                </a:solidFill>
              </a:rPr>
              <a:t> 2:</a:t>
            </a:r>
          </a:p>
          <a:p>
            <a:pPr lvl="1">
              <a:buNone/>
            </a:pPr>
            <a:r>
              <a:rPr lang="en-US" dirty="0" smtClean="0">
                <a:solidFill>
                  <a:prstClr val="black"/>
                </a:solidFill>
              </a:rPr>
              <a:t>color.set(0, 0, 0, “Black”);</a:t>
            </a:r>
          </a:p>
          <a:p>
            <a:pPr lvl="1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Convert to Immutable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are two setters in the class</a:t>
            </a:r>
          </a:p>
          <a:p>
            <a:pPr lvl="1"/>
            <a:r>
              <a:rPr lang="en-US" dirty="0" smtClean="0"/>
              <a:t>Set()</a:t>
            </a:r>
          </a:p>
          <a:p>
            <a:pPr lvl="1"/>
            <a:r>
              <a:rPr lang="en-US" dirty="0" smtClean="0"/>
              <a:t>Invert()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Remove Set, no need in an immutable class</a:t>
            </a:r>
          </a:p>
          <a:p>
            <a:r>
              <a:rPr lang="en-US" dirty="0" smtClean="0"/>
              <a:t>Change Invert to return a copy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Convert to Immutable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are a set of private fields</a:t>
            </a:r>
          </a:p>
          <a:p>
            <a:endParaRPr lang="en-US" dirty="0" smtClean="0"/>
          </a:p>
          <a:p>
            <a:r>
              <a:rPr lang="en-US" dirty="0" smtClean="0"/>
              <a:t>Make them final as well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Convert to Immutable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want to make sure the class can’t be overridden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Make the class final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Immutable RGB</a:t>
            </a:r>
            <a:endParaRPr lang="en-US" dirty="0"/>
          </a:p>
        </p:txBody>
      </p:sp>
      <p:pic>
        <p:nvPicPr>
          <p:cNvPr id="4" name="Picture 3" descr="Picture 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3600" y="1301854"/>
            <a:ext cx="5410200" cy="5454546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Thread Synchronization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 far we’ve talked about ways to protect data integrity</a:t>
            </a:r>
          </a:p>
          <a:p>
            <a:endParaRPr lang="en-US" dirty="0" smtClean="0"/>
          </a:p>
          <a:p>
            <a:r>
              <a:rPr lang="en-US" dirty="0" smtClean="0"/>
              <a:t>What if you want to ensure correct order of operations?</a:t>
            </a:r>
          </a:p>
          <a:p>
            <a:pPr lvl="1"/>
            <a:r>
              <a:rPr lang="en-US" dirty="0" smtClean="0"/>
              <a:t>E.g. Thread 1 cannot do X until Thread 2 does Y</a:t>
            </a:r>
          </a:p>
          <a:p>
            <a:pPr lvl="1"/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Teacher Survey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Fill out the survey in next week’s lab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You will be asked to assess:</a:t>
            </a:r>
          </a:p>
          <a:p>
            <a:pPr lvl="1"/>
            <a:r>
              <a:rPr lang="en-US" dirty="0" smtClean="0"/>
              <a:t>The Course</a:t>
            </a:r>
          </a:p>
          <a:p>
            <a:pPr lvl="1"/>
            <a:r>
              <a:rPr lang="en-US" dirty="0" smtClean="0"/>
              <a:t>The Teacher</a:t>
            </a:r>
          </a:p>
          <a:p>
            <a:pPr lvl="1"/>
            <a:r>
              <a:rPr lang="en-US" dirty="0" smtClean="0"/>
              <a:t>The TA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To login you’ll only need your last name and banner ID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Producer-Consumer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Producer-Consumer is an example where order of operation thread synchronization is important</a:t>
            </a:r>
          </a:p>
          <a:p>
            <a:endParaRPr lang="en-US" dirty="0" smtClean="0"/>
          </a:p>
          <a:p>
            <a:r>
              <a:rPr lang="en-US" dirty="0" smtClean="0"/>
              <a:t>This is a classic multi-threaded synchronization problem </a:t>
            </a:r>
          </a:p>
          <a:p>
            <a:endParaRPr lang="en-US" dirty="0" smtClean="0"/>
          </a:p>
          <a:p>
            <a:r>
              <a:rPr lang="en-US" dirty="0" smtClean="0"/>
              <a:t>Imagine two threads:</a:t>
            </a:r>
          </a:p>
          <a:p>
            <a:pPr lvl="1"/>
            <a:r>
              <a:rPr lang="en-US" dirty="0" smtClean="0"/>
              <a:t>Producer, creates data</a:t>
            </a:r>
          </a:p>
          <a:p>
            <a:pPr lvl="1"/>
            <a:r>
              <a:rPr lang="en-US" dirty="0" smtClean="0"/>
              <a:t>Consumer, does something with that data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Producer-Consumer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Furthermore:</a:t>
            </a:r>
          </a:p>
          <a:p>
            <a:pPr lvl="1"/>
            <a:r>
              <a:rPr lang="en-US" dirty="0" smtClean="0"/>
              <a:t>Producer and consumer share a fixed size buffer</a:t>
            </a:r>
          </a:p>
          <a:p>
            <a:pPr lvl="1"/>
            <a:r>
              <a:rPr lang="en-US" dirty="0" smtClean="0"/>
              <a:t>Producer generates a piece of data, sticks it in the buffer, repeats</a:t>
            </a:r>
          </a:p>
          <a:p>
            <a:pPr lvl="1"/>
            <a:r>
              <a:rPr lang="en-US" dirty="0" smtClean="0"/>
              <a:t>Consumer pulls one piece of data at a time from the buffer</a:t>
            </a:r>
          </a:p>
          <a:p>
            <a:pPr lvl="1"/>
            <a:r>
              <a:rPr lang="en-US" dirty="0" smtClean="0"/>
              <a:t>Producer shouldn’t try to add if the buffer is full</a:t>
            </a:r>
          </a:p>
          <a:p>
            <a:pPr lvl="1"/>
            <a:r>
              <a:rPr lang="en-US" dirty="0" smtClean="0"/>
              <a:t>Consumer should try to remove from the buffer if it is empty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Producer-Consumer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Therefore:</a:t>
            </a:r>
          </a:p>
          <a:p>
            <a:pPr lvl="1"/>
            <a:r>
              <a:rPr lang="en-US" dirty="0" smtClean="0"/>
              <a:t>Producer should sleep if the buffer is full and only wake up after consumer has removed an item</a:t>
            </a:r>
          </a:p>
          <a:p>
            <a:pPr lvl="1"/>
            <a:r>
              <a:rPr lang="en-US" dirty="0" smtClean="0"/>
              <a:t>Consumer should sleep if the buffer is empty and only wake up after the producer has added an item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Simple Solution</a:t>
            </a:r>
            <a:endParaRPr lang="en-US" dirty="0"/>
          </a:p>
        </p:txBody>
      </p:sp>
      <p:pic>
        <p:nvPicPr>
          <p:cNvPr id="4" name="Picture 3" descr="Picture 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2200" y="1368028"/>
            <a:ext cx="4419600" cy="5489971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the Problem?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Consumer notices there are no items and sleeps</a:t>
            </a:r>
          </a:p>
          <a:p>
            <a:r>
              <a:rPr lang="en-US" dirty="0" smtClean="0"/>
              <a:t>Producer adds an item and wakes up the consumer</a:t>
            </a:r>
          </a:p>
          <a:p>
            <a:r>
              <a:rPr lang="en-US" dirty="0" smtClean="0"/>
              <a:t>The consumer is not yet fully asleep so the wakeup call is lost</a:t>
            </a:r>
          </a:p>
          <a:p>
            <a:endParaRPr lang="en-US" dirty="0" smtClean="0"/>
          </a:p>
          <a:p>
            <a:r>
              <a:rPr lang="en-US" dirty="0" smtClean="0"/>
              <a:t>Result is Deadlock!</a:t>
            </a:r>
          </a:p>
          <a:p>
            <a:pPr lvl="1"/>
            <a:r>
              <a:rPr lang="en-US" dirty="0" smtClean="0"/>
              <a:t>Consumer sleeps forever</a:t>
            </a:r>
          </a:p>
          <a:p>
            <a:pPr lvl="1"/>
            <a:r>
              <a:rPr lang="en-US" dirty="0" smtClean="0"/>
              <a:t>Producer fills the buffer and then sleeps forever</a:t>
            </a: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Liveness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is the problem of </a:t>
            </a:r>
            <a:r>
              <a:rPr lang="en-US" dirty="0" err="1" smtClean="0"/>
              <a:t>liveness</a:t>
            </a:r>
            <a:endParaRPr lang="en-US" dirty="0" smtClean="0"/>
          </a:p>
          <a:p>
            <a:r>
              <a:rPr lang="en-US" dirty="0" smtClean="0"/>
              <a:t>It is the classic problem of thread run-time synchronization</a:t>
            </a:r>
          </a:p>
          <a:p>
            <a:endParaRPr lang="en-US" dirty="0" smtClean="0"/>
          </a:p>
          <a:p>
            <a:r>
              <a:rPr lang="en-US" dirty="0" smtClean="0"/>
              <a:t>How do you coordinate two threads without getting stuck?</a:t>
            </a:r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Liveness</a:t>
            </a:r>
            <a:r>
              <a:rPr lang="en-US" dirty="0" smtClean="0"/>
              <a:t>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Can be broken into three categories:</a:t>
            </a:r>
          </a:p>
          <a:p>
            <a:pPr lvl="1"/>
            <a:r>
              <a:rPr lang="en-US" dirty="0" smtClean="0"/>
              <a:t>Deadlock</a:t>
            </a:r>
          </a:p>
          <a:p>
            <a:pPr lvl="1"/>
            <a:r>
              <a:rPr lang="en-US" dirty="0" smtClean="0"/>
              <a:t>Starvation</a:t>
            </a:r>
          </a:p>
          <a:p>
            <a:pPr lvl="1"/>
            <a:r>
              <a:rPr lang="en-US" dirty="0" err="1" smtClean="0"/>
              <a:t>Livelock</a:t>
            </a:r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Deadlock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or more threads are blocked on each other, waiting forever.</a:t>
            </a:r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pic>
        <p:nvPicPr>
          <p:cNvPr id="4" name="Picture 3" descr="Picture 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3600" y="1417638"/>
            <a:ext cx="5351639" cy="5207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We Left Off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Data integrity options:</a:t>
            </a:r>
          </a:p>
          <a:p>
            <a:pPr lvl="1"/>
            <a:r>
              <a:rPr lang="en-US" b="1" dirty="0" smtClean="0"/>
              <a:t>Synchronized methods</a:t>
            </a:r>
          </a:p>
          <a:p>
            <a:pPr lvl="1"/>
            <a:r>
              <a:rPr lang="en-US" b="1" dirty="0" smtClean="0"/>
              <a:t>Synchronized statements using locks</a:t>
            </a:r>
          </a:p>
          <a:p>
            <a:pPr lvl="1"/>
            <a:r>
              <a:rPr lang="en-US" b="1" dirty="0" smtClean="0"/>
              <a:t>Atomic data access</a:t>
            </a:r>
          </a:p>
          <a:p>
            <a:pPr lvl="1"/>
            <a:r>
              <a:rPr lang="en-US" dirty="0" smtClean="0"/>
              <a:t>Immutable objects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Order of operations options:</a:t>
            </a:r>
          </a:p>
          <a:p>
            <a:pPr lvl="1"/>
            <a:r>
              <a:rPr lang="en-US" dirty="0" smtClean="0"/>
              <a:t>Guarded blocks</a:t>
            </a:r>
          </a:p>
          <a:p>
            <a:pPr lvl="1"/>
            <a:r>
              <a:rPr lang="en-US" dirty="0" smtClean="0"/>
              <a:t>Locks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Starvation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 thread needs access to a resource but cannot get it for long periods of time</a:t>
            </a:r>
          </a:p>
          <a:p>
            <a:r>
              <a:rPr lang="en-US" dirty="0" smtClean="0"/>
              <a:t>Caused by a greedy thread which blocks other threads access to the resource</a:t>
            </a:r>
          </a:p>
          <a:p>
            <a:endParaRPr lang="en-US" dirty="0" smtClean="0"/>
          </a:p>
          <a:p>
            <a:r>
              <a:rPr lang="en-US" dirty="0" smtClean="0"/>
              <a:t>For instance</a:t>
            </a:r>
          </a:p>
          <a:p>
            <a:pPr lvl="1"/>
            <a:r>
              <a:rPr lang="en-US" dirty="0" smtClean="0"/>
              <a:t>Imagine a synchronized method that is very slow to return</a:t>
            </a:r>
          </a:p>
          <a:p>
            <a:pPr lvl="1"/>
            <a:r>
              <a:rPr lang="en-US" dirty="0" smtClean="0"/>
              <a:t>Thread 1 calls this method often</a:t>
            </a:r>
          </a:p>
          <a:p>
            <a:pPr lvl="1"/>
            <a:r>
              <a:rPr lang="en-US" dirty="0" smtClean="0"/>
              <a:t>Thread 2, when calling the method, will often be blocked</a:t>
            </a:r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Livelock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Thread 1 takes action in response to Thread 2</a:t>
            </a:r>
          </a:p>
          <a:p>
            <a:r>
              <a:rPr lang="en-US" dirty="0" smtClean="0"/>
              <a:t>Thread 2 takes action in response to Thread 1</a:t>
            </a:r>
          </a:p>
          <a:p>
            <a:endParaRPr lang="en-US" dirty="0" smtClean="0"/>
          </a:p>
          <a:p>
            <a:r>
              <a:rPr lang="en-US" dirty="0" smtClean="0"/>
              <a:t>Threads aren’t blocked but they are in an endless loop of responses and won’t do other work.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Livelock</a:t>
            </a:r>
            <a:r>
              <a:rPr lang="en-US" dirty="0" smtClean="0"/>
              <a:t>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Alphonse moves to his left to let Gaston pass, while Gaston moves to his right to let Alphonse pass. Seeing that they are still blocking each other, </a:t>
            </a:r>
            <a:r>
              <a:rPr lang="en-US" dirty="0" err="1" smtClean="0"/>
              <a:t>Alphone</a:t>
            </a:r>
            <a:r>
              <a:rPr lang="en-US" dirty="0" smtClean="0"/>
              <a:t> moves to his right, while Gaston moves to his left. They're still blocking each other, so...</a:t>
            </a:r>
            <a:endParaRPr 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Guarded Blocks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order to coordinate activity between two threads we can use Guarded Blocks</a:t>
            </a:r>
          </a:p>
          <a:p>
            <a:endParaRPr lang="en-US" dirty="0" smtClean="0"/>
          </a:p>
          <a:p>
            <a:r>
              <a:rPr lang="en-US" dirty="0" smtClean="0"/>
              <a:t>Wait() – puts a thread to sleep until it is </a:t>
            </a:r>
            <a:r>
              <a:rPr lang="en-US" dirty="0" err="1" smtClean="0"/>
              <a:t>notifie</a:t>
            </a:r>
            <a:endParaRPr lang="en-US" dirty="0" smtClean="0"/>
          </a:p>
          <a:p>
            <a:r>
              <a:rPr lang="en-US" dirty="0" smtClean="0"/>
              <a:t>Notify() – wakes up one thread that is waiting on this object</a:t>
            </a:r>
          </a:p>
          <a:p>
            <a:r>
              <a:rPr lang="en-US" dirty="0" err="1" smtClean="0"/>
              <a:t>NotifyAll</a:t>
            </a:r>
            <a:r>
              <a:rPr lang="en-US" dirty="0" smtClean="0"/>
              <a:t>() – wakes up all threads waiting on this object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Guarded Blocks Example</a:t>
            </a:r>
            <a:endParaRPr lang="en-US" dirty="0"/>
          </a:p>
        </p:txBody>
      </p:sp>
      <p:pic>
        <p:nvPicPr>
          <p:cNvPr id="4" name="Picture 3" descr="Picture 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6400" y="1363881"/>
            <a:ext cx="6451600" cy="5494119"/>
          </a:xfrm>
          <a:prstGeom prst="rect">
            <a:avLst/>
          </a:prstGeom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Fixing the Deadlock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would we fix the earlier bowing deadlock?</a:t>
            </a:r>
            <a:endParaRPr lang="en-US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Producer-Consumer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Let’s look at a more complex example</a:t>
            </a:r>
          </a:p>
          <a:p>
            <a:endParaRPr lang="en-US" dirty="0" smtClean="0"/>
          </a:p>
          <a:p>
            <a:r>
              <a:rPr lang="en-US" dirty="0" smtClean="0"/>
              <a:t>Remember the producer-consumer scenario?</a:t>
            </a:r>
          </a:p>
          <a:p>
            <a:endParaRPr lang="en-US" dirty="0" smtClean="0"/>
          </a:p>
          <a:p>
            <a:r>
              <a:rPr lang="en-US" dirty="0" smtClean="0"/>
              <a:t>Our implementation is inefficient. Why?</a:t>
            </a:r>
          </a:p>
          <a:p>
            <a:endParaRPr lang="en-US" dirty="0" smtClean="0"/>
          </a:p>
          <a:p>
            <a:r>
              <a:rPr lang="en-US" dirty="0" smtClean="0"/>
              <a:t>How do we improve it?</a:t>
            </a:r>
            <a:endParaRPr lang="en-US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Producer-Consumer </a:t>
            </a:r>
            <a:r>
              <a:rPr lang="en-US" dirty="0" smtClean="0"/>
              <a:t>Example</a:t>
            </a:r>
            <a:endParaRPr lang="en-US" dirty="0"/>
          </a:p>
        </p:txBody>
      </p:sp>
      <p:pic>
        <p:nvPicPr>
          <p:cNvPr id="4" name="Picture 3" descr="Picture 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6400" y="1600200"/>
            <a:ext cx="5715000" cy="4791364"/>
          </a:xfrm>
          <a:prstGeom prst="rect">
            <a:avLst/>
          </a:prstGeom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133600"/>
            <a:ext cx="9169400" cy="30234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Atomic Variables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problem:</a:t>
            </a:r>
          </a:p>
          <a:p>
            <a:pPr lvl="1"/>
            <a:r>
              <a:rPr lang="en-US" dirty="0" smtClean="0"/>
              <a:t>We want C++ to be atomic</a:t>
            </a:r>
          </a:p>
          <a:p>
            <a:pPr lvl="1"/>
            <a:r>
              <a:rPr lang="en-US" dirty="0" smtClean="0"/>
              <a:t>We don’t want to block other threads with synchronized method or statement</a:t>
            </a:r>
          </a:p>
          <a:p>
            <a:pPr lvl="1"/>
            <a:r>
              <a:rPr lang="en-US" dirty="0" smtClean="0"/>
              <a:t>Volatile doesn’t work except in the simplest scenarios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The solution:</a:t>
            </a:r>
          </a:p>
          <a:p>
            <a:pPr lvl="1"/>
            <a:r>
              <a:rPr lang="en-US" dirty="0" smtClean="0"/>
              <a:t>Atomic Variable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Atomic Variables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Look in </a:t>
            </a:r>
            <a:r>
              <a:rPr lang="en-US" dirty="0" err="1" smtClean="0"/>
              <a:t>Java.Util.Concurrent.Atomic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Note there are a variety of atomic types:</a:t>
            </a:r>
          </a:p>
          <a:p>
            <a:pPr lvl="1"/>
            <a:r>
              <a:rPr lang="en-US" dirty="0" smtClean="0"/>
              <a:t>Boolean</a:t>
            </a:r>
          </a:p>
          <a:p>
            <a:pPr lvl="1"/>
            <a:r>
              <a:rPr lang="en-US" dirty="0" smtClean="0"/>
              <a:t>Integer</a:t>
            </a:r>
          </a:p>
          <a:p>
            <a:pPr lvl="1"/>
            <a:r>
              <a:rPr lang="en-US" dirty="0" err="1" smtClean="0"/>
              <a:t>IntegerArray</a:t>
            </a:r>
            <a:endParaRPr lang="en-US" dirty="0" smtClean="0"/>
          </a:p>
          <a:p>
            <a:pPr lvl="1"/>
            <a:r>
              <a:rPr lang="en-US" dirty="0" smtClean="0"/>
              <a:t>Long</a:t>
            </a:r>
          </a:p>
          <a:p>
            <a:pPr lvl="1"/>
            <a:r>
              <a:rPr lang="en-US" dirty="0" err="1" smtClean="0"/>
              <a:t>LongArray</a:t>
            </a:r>
            <a:endParaRPr lang="en-US" dirty="0" smtClean="0"/>
          </a:p>
          <a:p>
            <a:pPr lvl="1"/>
            <a:r>
              <a:rPr lang="en-US" dirty="0" smtClean="0"/>
              <a:t>Etc.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Atomic Variables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Atomic variables support lock-free thread-safe data access and modification.</a:t>
            </a:r>
          </a:p>
          <a:p>
            <a:r>
              <a:rPr lang="en-US" dirty="0" smtClean="0"/>
              <a:t>Basically these are volatile + they support get and update atomically</a:t>
            </a:r>
          </a:p>
          <a:p>
            <a:endParaRPr lang="en-US" dirty="0" smtClean="0"/>
          </a:p>
          <a:p>
            <a:r>
              <a:rPr lang="en-US" dirty="0" smtClean="0"/>
              <a:t>On increment and decrement, Volatile failed us</a:t>
            </a:r>
          </a:p>
          <a:p>
            <a:r>
              <a:rPr lang="en-US" dirty="0" smtClean="0"/>
              <a:t>Atomic variables should solve the problem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Let’s look at Volatile vs. Synchronized vs. </a:t>
            </a:r>
            <a:r>
              <a:rPr lang="en-US" dirty="0" err="1" smtClean="0"/>
              <a:t>AtomicInteger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Immutable Objects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An immutable object cannot be changed once it is constructed</a:t>
            </a:r>
          </a:p>
          <a:p>
            <a:endParaRPr lang="en-US" dirty="0" smtClean="0"/>
          </a:p>
          <a:p>
            <a:r>
              <a:rPr lang="en-US" dirty="0" smtClean="0"/>
              <a:t>Examples</a:t>
            </a:r>
          </a:p>
          <a:p>
            <a:pPr lvl="1"/>
            <a:r>
              <a:rPr lang="en-US" dirty="0" smtClean="0"/>
              <a:t>String class</a:t>
            </a:r>
          </a:p>
          <a:p>
            <a:pPr lvl="1"/>
            <a:r>
              <a:rPr lang="en-US" dirty="0" smtClean="0"/>
              <a:t>Integer class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Immutable objects are automatically thread-safe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Immutable Objects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order to change an immutable object</a:t>
            </a:r>
          </a:p>
          <a:p>
            <a:pPr lvl="1"/>
            <a:r>
              <a:rPr lang="en-US" dirty="0" smtClean="0"/>
              <a:t>Create a new instance</a:t>
            </a:r>
          </a:p>
          <a:p>
            <a:pPr lvl="1"/>
            <a:r>
              <a:rPr lang="en-US" dirty="0" smtClean="0"/>
              <a:t>Copy the new value into the new instance</a:t>
            </a:r>
          </a:p>
          <a:p>
            <a:pPr lvl="1"/>
            <a:r>
              <a:rPr lang="en-US" dirty="0" smtClean="0"/>
              <a:t>GC eventually cleans up the old instance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4220</TotalTime>
  <Words>1022</Words>
  <Application>Microsoft Macintosh PowerPoint</Application>
  <PresentationFormat>On-screen Show (4:3)</PresentationFormat>
  <Paragraphs>185</Paragraphs>
  <Slides>38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39" baseType="lpstr">
      <vt:lpstr>Office Theme</vt:lpstr>
      <vt:lpstr>Threading Part 3</vt:lpstr>
      <vt:lpstr>Teacher Survey</vt:lpstr>
      <vt:lpstr>Where We Left Off</vt:lpstr>
      <vt:lpstr>Atomic Variables</vt:lpstr>
      <vt:lpstr>Atomic Variables</vt:lpstr>
      <vt:lpstr>Atomic Variables</vt:lpstr>
      <vt:lpstr>Example</vt:lpstr>
      <vt:lpstr>Immutable Objects</vt:lpstr>
      <vt:lpstr>Immutable Objects</vt:lpstr>
      <vt:lpstr>Immutable Objects</vt:lpstr>
      <vt:lpstr>How to Create an Immutable Class</vt:lpstr>
      <vt:lpstr>Example</vt:lpstr>
      <vt:lpstr>Multi-threaded Problems</vt:lpstr>
      <vt:lpstr>Multi-threaded Problems</vt:lpstr>
      <vt:lpstr>Convert to Immutable</vt:lpstr>
      <vt:lpstr>Convert to Immutable</vt:lpstr>
      <vt:lpstr>Convert to Immutable</vt:lpstr>
      <vt:lpstr>Immutable RGB</vt:lpstr>
      <vt:lpstr>Thread Synchronization</vt:lpstr>
      <vt:lpstr>Producer-Consumer Problem</vt:lpstr>
      <vt:lpstr>Producer-Consumer Problem</vt:lpstr>
      <vt:lpstr>Producer-Consumer Problem</vt:lpstr>
      <vt:lpstr>Simple Solution</vt:lpstr>
      <vt:lpstr>What’s the Problem?</vt:lpstr>
      <vt:lpstr>The Problem</vt:lpstr>
      <vt:lpstr>Liveness</vt:lpstr>
      <vt:lpstr>Liveness Problems</vt:lpstr>
      <vt:lpstr>Deadlock</vt:lpstr>
      <vt:lpstr>Example</vt:lpstr>
      <vt:lpstr>Starvation</vt:lpstr>
      <vt:lpstr>Livelock</vt:lpstr>
      <vt:lpstr>Livelock Example</vt:lpstr>
      <vt:lpstr>Guarded Blocks</vt:lpstr>
      <vt:lpstr>Guarded Blocks Example</vt:lpstr>
      <vt:lpstr>Fixing the Deadlock</vt:lpstr>
      <vt:lpstr>Producer-Consumer Example</vt:lpstr>
      <vt:lpstr>Producer-Consumer Example</vt:lpstr>
      <vt:lpstr>Slide 38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Testing and Debugging</dc:title>
  <dc:creator>Jason Taylor</dc:creator>
  <cp:lastModifiedBy>Jason Taylor</cp:lastModifiedBy>
  <cp:revision>71</cp:revision>
  <cp:lastPrinted>2009-03-25T02:21:38Z</cp:lastPrinted>
  <dcterms:created xsi:type="dcterms:W3CDTF">2009-04-23T19:35:01Z</dcterms:created>
  <dcterms:modified xsi:type="dcterms:W3CDTF">2009-04-24T03:15:56Z</dcterms:modified>
</cp:coreProperties>
</file>